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264c77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264c77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d984a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1d984a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mornings, we found that temperature accounted for more bikes and pedestrians generally, but in the hours right before the first class, up to a 3.5x difference for pedestrians and a 5.5x difference for bikes.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28ba729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28ba729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1d984ab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01d984a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028ba729d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028ba729d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28ba729d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28ba729d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28ba729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28ba729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28ba729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28ba729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028ba729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028ba729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01d984ab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01d984ab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1d984a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1d984a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0305dca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0305dca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28ba72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28ba72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01d984ab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01d984ab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1d984ab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1d984ab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1d984ab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1d984a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0264c77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0264c77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264c77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0264c77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same resemblance is observed for Tuesdays and Thursdays where class duration is  of 75 minutes, starting from 8am.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 the peak points observed are at 9:15, 10:45, 12:15, 1:45 and so on, these are just before the class starts.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028ba729d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028ba729d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028ba729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028ba72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1d984a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1d984a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1d984ab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1d984ab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1d984a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1d984a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1d984ab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1d984ab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1d984ab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1d984ab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264c77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264c77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is a striking resemblance between Mondays and Wednesdays and Fridays where class duration is of 50 minutes starting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around 8am. All the peak points observed are exactly 15 minutes before the class starts i.e at 8:45 , 9:45, 10:45, 11:45 and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1531625" y="1440175"/>
            <a:ext cx="61836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960125"/>
            <a:ext cx="4857900" cy="22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-25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53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50.png"/><Relationship Id="rId6" Type="http://schemas.openxmlformats.org/officeDocument/2006/relationships/image" Target="../media/image19.png"/><Relationship Id="rId7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302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DC20018</a:t>
            </a:r>
            <a:endParaRPr/>
          </a:p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311700" y="860975"/>
            <a:ext cx="8679000" cy="21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PREDICTION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25" y="1527025"/>
            <a:ext cx="1699275" cy="21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44530" l="4590" r="49275" t="7003"/>
          <a:stretch/>
        </p:blipFill>
        <p:spPr>
          <a:xfrm>
            <a:off x="4572000" y="1537475"/>
            <a:ext cx="2561024" cy="207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5" y="773343"/>
            <a:ext cx="4005899" cy="211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5" y="2889438"/>
            <a:ext cx="4005900" cy="207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  <p:sp>
        <p:nvSpPr>
          <p:cNvPr id="186" name="Google Shape;186;p24"/>
          <p:cNvSpPr txBox="1"/>
          <p:nvPr/>
        </p:nvSpPr>
        <p:spPr>
          <a:xfrm>
            <a:off x="536350" y="1019788"/>
            <a:ext cx="4145700" cy="3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precipitation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Hard to separate from confounders with limited data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 enough data for wind uncorrelated with temperature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Comparison of most distinct weather days</a:t>
            </a:r>
            <a:endParaRPr sz="18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350" y="1247779"/>
            <a:ext cx="3762375" cy="264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9334" y="203162"/>
            <a:ext cx="3174664" cy="45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00" y="398400"/>
            <a:ext cx="3033475" cy="21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2901"/>
            <a:ext cx="3033475" cy="217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263" y="2691829"/>
            <a:ext cx="3033475" cy="21355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421725" y="302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WEATHER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PARKING POLICY</a:t>
            </a:r>
            <a:endParaRPr b="1" sz="24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50" y="679788"/>
            <a:ext cx="4903875" cy="37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385075" y="976450"/>
            <a:ext cx="35757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Statistically insignificant difference for cars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Difference for pedestrians, bikes, etc. essentially correlates to class schedule, which is not independent of parking hours.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1137425"/>
            <a:ext cx="2934175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/>
        </p:nvSpPr>
        <p:spPr>
          <a:xfrm>
            <a:off x="376025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R2=0.701</a:t>
            </a:r>
            <a:endParaRPr sz="1000"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250" y="1080100"/>
            <a:ext cx="2934175" cy="2183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6378625" y="817625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R2=0.928</a:t>
            </a:r>
            <a:endParaRPr sz="1000"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325" y="1137425"/>
            <a:ext cx="2900671" cy="21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306150" y="888250"/>
            <a:ext cx="1188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R2=0.706</a:t>
            </a:r>
            <a:endParaRPr sz="10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0" y="3402575"/>
            <a:ext cx="8345149" cy="17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PREDICTIVE MODEL (Performance)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PREDICTIVE MODEL (What if the game is prolonged?)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20951"/>
            <a:ext cx="4940925" cy="386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8"/>
          <p:cNvCxnSpPr/>
          <p:nvPr/>
        </p:nvCxnSpPr>
        <p:spPr>
          <a:xfrm rot="10800000">
            <a:off x="4958795" y="1195663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/>
          <p:nvPr/>
        </p:nvCxnSpPr>
        <p:spPr>
          <a:xfrm rot="10800000">
            <a:off x="5470908" y="1195677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/>
          <p:nvPr/>
        </p:nvCxnSpPr>
        <p:spPr>
          <a:xfrm rot="10800000">
            <a:off x="5647979" y="1195677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8"/>
          <p:cNvCxnSpPr/>
          <p:nvPr/>
        </p:nvCxnSpPr>
        <p:spPr>
          <a:xfrm rot="10800000">
            <a:off x="6337163" y="1195677"/>
            <a:ext cx="0" cy="3027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8"/>
          <p:cNvCxnSpPr/>
          <p:nvPr/>
        </p:nvCxnSpPr>
        <p:spPr>
          <a:xfrm>
            <a:off x="5657003" y="1704452"/>
            <a:ext cx="687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7" name="Google Shape;227;p28"/>
          <p:cNvSpPr txBox="1"/>
          <p:nvPr/>
        </p:nvSpPr>
        <p:spPr>
          <a:xfrm>
            <a:off x="5042562" y="1576552"/>
            <a:ext cx="5217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sp>
        <p:nvSpPr>
          <p:cNvPr id="228" name="Google Shape;228;p28"/>
          <p:cNvSpPr txBox="1"/>
          <p:nvPr/>
        </p:nvSpPr>
        <p:spPr>
          <a:xfrm>
            <a:off x="5731746" y="1423850"/>
            <a:ext cx="521700" cy="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</a:t>
            </a:r>
            <a:r>
              <a:rPr lang="en" sz="1000"/>
              <a:t>h</a:t>
            </a:r>
            <a:endParaRPr sz="1000"/>
          </a:p>
        </p:txBody>
      </p:sp>
      <p:cxnSp>
        <p:nvCxnSpPr>
          <p:cNvPr id="229" name="Google Shape;229;p28"/>
          <p:cNvCxnSpPr/>
          <p:nvPr/>
        </p:nvCxnSpPr>
        <p:spPr>
          <a:xfrm>
            <a:off x="4958795" y="1894600"/>
            <a:ext cx="521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" name="Google Shape;230;p28"/>
          <p:cNvSpPr txBox="1"/>
          <p:nvPr/>
        </p:nvSpPr>
        <p:spPr>
          <a:xfrm>
            <a:off x="3163927" y="1984297"/>
            <a:ext cx="1157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2994502" y="1324967"/>
            <a:ext cx="145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232" name="Google Shape;232;p28"/>
          <p:cNvSpPr txBox="1"/>
          <p:nvPr/>
        </p:nvSpPr>
        <p:spPr>
          <a:xfrm>
            <a:off x="3070177" y="1637017"/>
            <a:ext cx="1452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28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(What if more student get enrolled?)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9" y="970625"/>
            <a:ext cx="8943723" cy="240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9"/>
          <p:cNvCxnSpPr/>
          <p:nvPr/>
        </p:nvCxnSpPr>
        <p:spPr>
          <a:xfrm>
            <a:off x="516638" y="1871107"/>
            <a:ext cx="852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0" name="Google Shape;240;p29"/>
          <p:cNvSpPr txBox="1"/>
          <p:nvPr/>
        </p:nvSpPr>
        <p:spPr>
          <a:xfrm>
            <a:off x="579400" y="1121200"/>
            <a:ext cx="1851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1.5 times cars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123375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PREDICTIVE MODEL (Class Schedule)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84" y="817325"/>
            <a:ext cx="4362767" cy="34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0"/>
          <p:cNvCxnSpPr/>
          <p:nvPr/>
        </p:nvCxnSpPr>
        <p:spPr>
          <a:xfrm>
            <a:off x="29309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2647850" y="1036525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49" name="Google Shape;2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650" y="841175"/>
            <a:ext cx="4075550" cy="3224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0"/>
          <p:cNvCxnSpPr/>
          <p:nvPr/>
        </p:nvCxnSpPr>
        <p:spPr>
          <a:xfrm>
            <a:off x="71440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6860275" y="894650"/>
            <a:ext cx="0" cy="270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2" name="Google Shape;252;p30"/>
          <p:cNvSpPr txBox="1"/>
          <p:nvPr/>
        </p:nvSpPr>
        <p:spPr>
          <a:xfrm>
            <a:off x="1607350" y="4229125"/>
            <a:ext cx="661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Have the class timings be a mixture of 50 mins and 75 mins on the same day on different departments.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1021050" y="128832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1h</a:t>
            </a:r>
            <a:r>
              <a:rPr b="1" lang="en" sz="1200"/>
              <a:t> to 30 mins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914400" y="1299400"/>
            <a:ext cx="7546200" cy="32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more data to support our suggestions, such as the reason for student’s low </a:t>
            </a:r>
            <a:r>
              <a:rPr lang="en">
                <a:solidFill>
                  <a:srgbClr val="000000"/>
                </a:solidFill>
              </a:rPr>
              <a:t>attendance</a:t>
            </a:r>
            <a:r>
              <a:rPr lang="en">
                <a:solidFill>
                  <a:srgbClr val="000000"/>
                </a:solidFill>
              </a:rPr>
              <a:t> in cold weather. (Hospital data)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More data on football game days to make our model for game day more </a:t>
            </a:r>
            <a:r>
              <a:rPr lang="en">
                <a:solidFill>
                  <a:srgbClr val="000000"/>
                </a:solidFill>
              </a:rPr>
              <a:t>robust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student population and the number of car on the road </a:t>
            </a:r>
            <a:r>
              <a:rPr lang="en">
                <a:solidFill>
                  <a:schemeClr val="dk1"/>
                </a:solidFill>
              </a:rPr>
              <a:t>over years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1328275" y="1722925"/>
            <a:ext cx="66030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7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PURPOSE OF OUR PROJECT</a:t>
            </a:r>
            <a:endParaRPr b="1" sz="2400"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4841500" y="2032725"/>
            <a:ext cx="4106400" cy="21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To avoid potential traffic jams on campus, we need to take action in advance!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We built a </a:t>
            </a:r>
            <a:r>
              <a:rPr b="1" lang="en" sz="1100">
                <a:solidFill>
                  <a:srgbClr val="000000"/>
                </a:solidFill>
              </a:rPr>
              <a:t>predictive model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1. Features we found and put into the model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2. Model performance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4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3. Model application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0" y="1093100"/>
            <a:ext cx="4421199" cy="3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4841500" y="1106900"/>
            <a:ext cx="3811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don’t want this in our campus!!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 rot="-813836">
            <a:off x="916455" y="1841867"/>
            <a:ext cx="2568540" cy="6465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00"/>
                </a:solidFill>
              </a:rPr>
              <a:t>Not saying Thanos was right, but we understand!</a:t>
            </a:r>
            <a:endParaRPr sz="1600">
              <a:solidFill>
                <a:srgbClr val="FFFF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375" y="961313"/>
            <a:ext cx="779625" cy="7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 ahead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Hot Lanes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2- Build Connected pathways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3- Carpooling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4- Advocating walking and Biking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5" y="2352075"/>
            <a:ext cx="4464702" cy="23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00" y="2352075"/>
            <a:ext cx="3901999" cy="23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5"/>
          <p:cNvCxnSpPr/>
          <p:nvPr/>
        </p:nvCxnSpPr>
        <p:spPr>
          <a:xfrm>
            <a:off x="5240600" y="3723300"/>
            <a:ext cx="32814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750" y="441000"/>
            <a:ext cx="2435251" cy="13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325" y="441000"/>
            <a:ext cx="2435250" cy="1358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5"/>
          <p:cNvCxnSpPr/>
          <p:nvPr/>
        </p:nvCxnSpPr>
        <p:spPr>
          <a:xfrm>
            <a:off x="4167876" y="1039490"/>
            <a:ext cx="4823700" cy="13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" name="Google Shape;290;p35"/>
          <p:cNvSpPr/>
          <p:nvPr/>
        </p:nvSpPr>
        <p:spPr>
          <a:xfrm>
            <a:off x="4071475" y="1828800"/>
            <a:ext cx="4920000" cy="333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4119625" y="18865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180675" y="1744075"/>
            <a:ext cx="4701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Cars: 1.5 times   Pedestrians: 3 times than usual; Reach peak earlier(10am); A concave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7823125" y="2508125"/>
            <a:ext cx="57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7209850" y="2515975"/>
            <a:ext cx="243900" cy="19734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5"/>
          <p:cNvCxnSpPr/>
          <p:nvPr/>
        </p:nvCxnSpPr>
        <p:spPr>
          <a:xfrm>
            <a:off x="2193625" y="271252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5"/>
          <p:cNvCxnSpPr/>
          <p:nvPr/>
        </p:nvCxnSpPr>
        <p:spPr>
          <a:xfrm>
            <a:off x="2413775" y="2799025"/>
            <a:ext cx="7800" cy="47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5"/>
          <p:cNvSpPr txBox="1"/>
          <p:nvPr/>
        </p:nvSpPr>
        <p:spPr>
          <a:xfrm>
            <a:off x="2083550" y="2515975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925" y="737775"/>
            <a:ext cx="2531324" cy="13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50" y="915788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6"/>
          <p:cNvCxnSpPr>
            <a:stCxn id="304" idx="3"/>
          </p:cNvCxnSpPr>
          <p:nvPr/>
        </p:nvCxnSpPr>
        <p:spPr>
          <a:xfrm flipH="1" rot="10800000">
            <a:off x="4295249" y="1258025"/>
            <a:ext cx="382800" cy="1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36"/>
          <p:cNvSpPr/>
          <p:nvPr/>
        </p:nvSpPr>
        <p:spPr>
          <a:xfrm>
            <a:off x="322350" y="2209350"/>
            <a:ext cx="3972900" cy="621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429600" y="2146450"/>
            <a:ext cx="3758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Before the beginning of game, car traffic was higher than usual, might because they couldn't find parking spot, then went out and park along the road</a:t>
            </a:r>
            <a:endParaRPr sz="1100"/>
          </a:p>
        </p:txBody>
      </p:sp>
      <p:sp>
        <p:nvSpPr>
          <p:cNvPr id="309" name="Google Shape;309;p36"/>
          <p:cNvSpPr/>
          <p:nvPr/>
        </p:nvSpPr>
        <p:spPr>
          <a:xfrm>
            <a:off x="2806875" y="864875"/>
            <a:ext cx="306600" cy="880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ACTIVITY</a:t>
            </a:r>
            <a:endParaRPr b="1" sz="2400"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775" y="1745450"/>
            <a:ext cx="2799826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675" y="3417439"/>
            <a:ext cx="2799825" cy="149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375" y="873325"/>
            <a:ext cx="2643875" cy="142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7"/>
          <p:cNvCxnSpPr>
            <a:stCxn id="318" idx="3"/>
          </p:cNvCxnSpPr>
          <p:nvPr/>
        </p:nvCxnSpPr>
        <p:spPr>
          <a:xfrm flipH="1" rot="10800000">
            <a:off x="3986250" y="1265750"/>
            <a:ext cx="6762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7"/>
          <p:cNvCxnSpPr>
            <a:stCxn id="316" idx="1"/>
          </p:cNvCxnSpPr>
          <p:nvPr/>
        </p:nvCxnSpPr>
        <p:spPr>
          <a:xfrm flipH="1">
            <a:off x="5661075" y="2505025"/>
            <a:ext cx="5817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7"/>
          <p:cNvCxnSpPr>
            <a:stCxn id="317" idx="1"/>
          </p:cNvCxnSpPr>
          <p:nvPr/>
        </p:nvCxnSpPr>
        <p:spPr>
          <a:xfrm flipH="1">
            <a:off x="5424975" y="4166382"/>
            <a:ext cx="3417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7"/>
          <p:cNvSpPr/>
          <p:nvPr/>
        </p:nvSpPr>
        <p:spPr>
          <a:xfrm>
            <a:off x="2964125" y="982800"/>
            <a:ext cx="228000" cy="11400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7948900" y="190270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7571525" y="3545950"/>
            <a:ext cx="228000" cy="11871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7"/>
          <p:cNvSpPr/>
          <p:nvPr/>
        </p:nvSpPr>
        <p:spPr>
          <a:xfrm>
            <a:off x="817700" y="2358725"/>
            <a:ext cx="3168600" cy="14979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 txBox="1"/>
          <p:nvPr/>
        </p:nvSpPr>
        <p:spPr>
          <a:xfrm>
            <a:off x="967100" y="2317825"/>
            <a:ext cx="28698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After the end of game(around 3pm), more cars exit campus from Campus Drive &amp; Paint Branch Drive rather than south gate,the third is University_Blvd_&amp;_Paint_Branch_Dr. Campus Drive &amp; Paint Branch Drive has higher kurtosis than University_Blvd_&amp;_Paint_Branch_Dr.</a:t>
            </a:r>
            <a:endParaRPr sz="1100"/>
          </a:p>
        </p:txBody>
      </p:sp>
      <p:sp>
        <p:nvSpPr>
          <p:cNvPr id="327" name="Google Shape;327;p37"/>
          <p:cNvSpPr/>
          <p:nvPr/>
        </p:nvSpPr>
        <p:spPr>
          <a:xfrm>
            <a:off x="7618700" y="1265748"/>
            <a:ext cx="22800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1</a:t>
            </a:r>
          </a:p>
        </p:txBody>
      </p:sp>
      <p:sp>
        <p:nvSpPr>
          <p:cNvPr id="328" name="Google Shape;328;p37"/>
          <p:cNvSpPr/>
          <p:nvPr/>
        </p:nvSpPr>
        <p:spPr>
          <a:xfrm>
            <a:off x="8619400" y="3856625"/>
            <a:ext cx="287850" cy="4378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2</a:t>
            </a:r>
          </a:p>
        </p:txBody>
      </p:sp>
      <p:sp>
        <p:nvSpPr>
          <p:cNvPr id="329" name="Google Shape;329;p37"/>
          <p:cNvSpPr/>
          <p:nvPr/>
        </p:nvSpPr>
        <p:spPr>
          <a:xfrm>
            <a:off x="1054525" y="1265750"/>
            <a:ext cx="287850" cy="3890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6FA8DC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5" y="720825"/>
            <a:ext cx="3875200" cy="41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675" y="753375"/>
            <a:ext cx="3600450" cy="404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325" y="2101475"/>
            <a:ext cx="1797355" cy="1353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38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8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Pedestrians</a:t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Bicyclists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(TUE, THURS)</a:t>
            </a:r>
            <a:endParaRPr b="1" sz="2400"/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5" y="800700"/>
            <a:ext cx="4050575" cy="39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825" y="873325"/>
            <a:ext cx="3963575" cy="3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250" y="2160775"/>
            <a:ext cx="1676874" cy="1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311700" y="2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PREDICTIVE MODEL (What if the game is prolonged?)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572001" cy="357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400" y="1017725"/>
            <a:ext cx="4519511" cy="357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40"/>
          <p:cNvCxnSpPr/>
          <p:nvPr/>
        </p:nvCxnSpPr>
        <p:spPr>
          <a:xfrm rot="10800000">
            <a:off x="2473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0"/>
          <p:cNvCxnSpPr/>
          <p:nvPr/>
        </p:nvCxnSpPr>
        <p:spPr>
          <a:xfrm rot="10800000">
            <a:off x="2947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 rot="10800000">
            <a:off x="3110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 rot="10800000">
            <a:off x="3748675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 rot="10800000">
            <a:off x="6792225" y="1271788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rot="10800000">
            <a:off x="726610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rot="10800000">
            <a:off x="74299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0"/>
          <p:cNvCxnSpPr/>
          <p:nvPr/>
        </p:nvCxnSpPr>
        <p:spPr>
          <a:xfrm rot="10800000">
            <a:off x="8065650" y="1271800"/>
            <a:ext cx="0" cy="2801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0"/>
          <p:cNvCxnSpPr/>
          <p:nvPr/>
        </p:nvCxnSpPr>
        <p:spPr>
          <a:xfrm>
            <a:off x="3119300" y="17427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6" name="Google Shape;366;p40"/>
          <p:cNvCxnSpPr/>
          <p:nvPr/>
        </p:nvCxnSpPr>
        <p:spPr>
          <a:xfrm>
            <a:off x="7429950" y="1695025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7" name="Google Shape;367;p40"/>
          <p:cNvCxnSpPr/>
          <p:nvPr/>
        </p:nvCxnSpPr>
        <p:spPr>
          <a:xfrm>
            <a:off x="6791525" y="2001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0"/>
          <p:cNvSpPr txBox="1"/>
          <p:nvPr/>
        </p:nvSpPr>
        <p:spPr>
          <a:xfrm>
            <a:off x="2550738" y="1624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sp>
        <p:nvSpPr>
          <p:cNvPr id="369" name="Google Shape;369;p40"/>
          <p:cNvSpPr txBox="1"/>
          <p:nvPr/>
        </p:nvSpPr>
        <p:spPr>
          <a:xfrm>
            <a:off x="3188463" y="14830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4h</a:t>
            </a:r>
            <a:endParaRPr sz="1000"/>
          </a:p>
        </p:txBody>
      </p:sp>
      <p:sp>
        <p:nvSpPr>
          <p:cNvPr id="370" name="Google Shape;370;p40"/>
          <p:cNvSpPr txBox="1"/>
          <p:nvPr/>
        </p:nvSpPr>
        <p:spPr>
          <a:xfrm>
            <a:off x="7513338" y="14353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4h</a:t>
            </a:r>
            <a:endParaRPr sz="1000"/>
          </a:p>
        </p:txBody>
      </p:sp>
      <p:sp>
        <p:nvSpPr>
          <p:cNvPr id="371" name="Google Shape;371;p40"/>
          <p:cNvSpPr txBox="1"/>
          <p:nvPr/>
        </p:nvSpPr>
        <p:spPr>
          <a:xfrm>
            <a:off x="6868413" y="1689475"/>
            <a:ext cx="4827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3h</a:t>
            </a:r>
            <a:endParaRPr sz="1000"/>
          </a:p>
        </p:txBody>
      </p:sp>
      <p:cxnSp>
        <p:nvCxnSpPr>
          <p:cNvPr id="372" name="Google Shape;372;p40"/>
          <p:cNvCxnSpPr/>
          <p:nvPr/>
        </p:nvCxnSpPr>
        <p:spPr>
          <a:xfrm>
            <a:off x="2473225" y="1918675"/>
            <a:ext cx="482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73" name="Google Shape;373;p40"/>
          <p:cNvSpPr txBox="1"/>
          <p:nvPr/>
        </p:nvSpPr>
        <p:spPr>
          <a:xfrm>
            <a:off x="812375" y="2001675"/>
            <a:ext cx="1071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0"/>
          <p:cNvSpPr txBox="1"/>
          <p:nvPr/>
        </p:nvSpPr>
        <p:spPr>
          <a:xfrm>
            <a:off x="655600" y="139157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375" name="Google Shape;375;p40"/>
          <p:cNvSpPr txBox="1"/>
          <p:nvPr/>
        </p:nvSpPr>
        <p:spPr>
          <a:xfrm>
            <a:off x="725625" y="1680325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  <p:sp>
        <p:nvSpPr>
          <p:cNvPr id="376" name="Google Shape;376;p40"/>
          <p:cNvSpPr txBox="1"/>
          <p:nvPr/>
        </p:nvSpPr>
        <p:spPr>
          <a:xfrm>
            <a:off x="4975250" y="1388500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12:00 to 16:00</a:t>
            </a:r>
            <a:endParaRPr b="1" sz="1200"/>
          </a:p>
        </p:txBody>
      </p:sp>
      <p:sp>
        <p:nvSpPr>
          <p:cNvPr id="377" name="Google Shape;377;p40"/>
          <p:cNvSpPr txBox="1"/>
          <p:nvPr/>
        </p:nvSpPr>
        <p:spPr>
          <a:xfrm>
            <a:off x="5045275" y="1677250"/>
            <a:ext cx="1343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3 h -&gt; 4h</a:t>
            </a:r>
            <a:endParaRPr b="1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OVERALL TIME TREND</a:t>
            </a:r>
            <a:endParaRPr b="1" sz="2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98" y="2014063"/>
            <a:ext cx="1800001" cy="181236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729675" y="873334"/>
            <a:ext cx="22041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Dataset: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count number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transportation mode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5 locations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2 weeks</a:t>
            </a:r>
            <a:endParaRPr sz="1100"/>
          </a:p>
        </p:txBody>
      </p:sp>
      <p:sp>
        <p:nvSpPr>
          <p:cNvPr id="77" name="Google Shape;77;p16"/>
          <p:cNvSpPr/>
          <p:nvPr/>
        </p:nvSpPr>
        <p:spPr>
          <a:xfrm>
            <a:off x="3672000" y="873313"/>
            <a:ext cx="1800000" cy="1032600"/>
          </a:xfrm>
          <a:prstGeom prst="roundRect">
            <a:avLst>
              <a:gd fmla="val 16667" name="adj"/>
            </a:avLst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325" y="261378"/>
            <a:ext cx="3477250" cy="157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438" y="1775917"/>
            <a:ext cx="3477251" cy="159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325" y="3300204"/>
            <a:ext cx="3477249" cy="16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29" y="1784000"/>
            <a:ext cx="3435045" cy="15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625" y="3367582"/>
            <a:ext cx="3435051" cy="15918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433125" y="866275"/>
            <a:ext cx="29742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</a:t>
            </a:r>
            <a:r>
              <a:rPr lang="en">
                <a:solidFill>
                  <a:schemeClr val="dk1"/>
                </a:solidFill>
              </a:rPr>
              <a:t>periodic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Temporary dynamics matter!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491925" y="1944300"/>
            <a:ext cx="298500" cy="81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983825" y="2011675"/>
            <a:ext cx="211800" cy="77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420050" y="452375"/>
            <a:ext cx="153900" cy="510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825350" y="500525"/>
            <a:ext cx="163500" cy="37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6"/>
          <p:cNvCxnSpPr>
            <a:stCxn id="81" idx="3"/>
          </p:cNvCxnSpPr>
          <p:nvPr/>
        </p:nvCxnSpPr>
        <p:spPr>
          <a:xfrm flipH="1" rot="10800000">
            <a:off x="3568674" y="2185050"/>
            <a:ext cx="1032300" cy="3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>
            <a:stCxn id="82" idx="3"/>
          </p:cNvCxnSpPr>
          <p:nvPr/>
        </p:nvCxnSpPr>
        <p:spPr>
          <a:xfrm flipH="1" rot="10800000">
            <a:off x="3568676" y="3561403"/>
            <a:ext cx="300600" cy="60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>
            <a:stCxn id="78" idx="1"/>
          </p:cNvCxnSpPr>
          <p:nvPr/>
        </p:nvCxnSpPr>
        <p:spPr>
          <a:xfrm flipH="1">
            <a:off x="4783625" y="1049127"/>
            <a:ext cx="791700" cy="18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79" idx="1"/>
          </p:cNvCxnSpPr>
          <p:nvPr/>
        </p:nvCxnSpPr>
        <p:spPr>
          <a:xfrm flipH="1">
            <a:off x="5101438" y="2571746"/>
            <a:ext cx="52200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0" idx="1"/>
          </p:cNvCxnSpPr>
          <p:nvPr/>
        </p:nvCxnSpPr>
        <p:spPr>
          <a:xfrm rot="10800000">
            <a:off x="4966625" y="3792464"/>
            <a:ext cx="608700" cy="3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GAME DAY</a:t>
            </a:r>
            <a:endParaRPr b="1" sz="240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1525" y="857675"/>
            <a:ext cx="40692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Football game date: 2019-11-02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Compare date: 2019-11-09 Sat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Game time: 12:00-15:00 pm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Method: Take number difference, Foreign vehicles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0" y="2217799"/>
            <a:ext cx="4140949" cy="234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350" y="2234838"/>
            <a:ext cx="4140951" cy="2309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7"/>
          <p:cNvCxnSpPr/>
          <p:nvPr/>
        </p:nvCxnSpPr>
        <p:spPr>
          <a:xfrm flipH="1" rot="10800000">
            <a:off x="516000" y="3247350"/>
            <a:ext cx="8112000" cy="6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02" name="Google Shape;102;p17"/>
          <p:cNvSpPr/>
          <p:nvPr/>
        </p:nvSpPr>
        <p:spPr>
          <a:xfrm>
            <a:off x="4312125" y="767475"/>
            <a:ext cx="4583100" cy="974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660025" y="4086850"/>
            <a:ext cx="47742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4504625" y="767475"/>
            <a:ext cx="4701600" cy="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</a:t>
            </a:r>
            <a:r>
              <a:rPr lang="en" sz="1100">
                <a:solidFill>
                  <a:srgbClr val="666666"/>
                </a:solidFill>
              </a:rPr>
              <a:t>ars: 1.5 times   Pedestrians: 3 times than usual;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</a:rPr>
              <a:t>A concave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Reach peak earlier(10am) and faster; 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Cars reached peak 75 mins earlier;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2412225" y="2386075"/>
            <a:ext cx="7800" cy="47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107" idx="0"/>
          </p:cNvCxnSpPr>
          <p:nvPr/>
        </p:nvCxnSpPr>
        <p:spPr>
          <a:xfrm>
            <a:off x="2532050" y="2434200"/>
            <a:ext cx="3900" cy="78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2245100" y="2434200"/>
            <a:ext cx="573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75min 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GAME DAY</a:t>
            </a:r>
            <a:endParaRPr b="1" sz="2400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1360175"/>
            <a:ext cx="2057499" cy="10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175" y="2510375"/>
            <a:ext cx="2156250" cy="116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675" y="3780900"/>
            <a:ext cx="2120450" cy="11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150" y="3373875"/>
            <a:ext cx="2156250" cy="11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0751" y="793525"/>
            <a:ext cx="1997724" cy="10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50" y="873325"/>
            <a:ext cx="1540074" cy="96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>
            <a:stCxn id="118" idx="3"/>
          </p:cNvCxnSpPr>
          <p:nvPr/>
        </p:nvCxnSpPr>
        <p:spPr>
          <a:xfrm flipH="1" rot="10800000">
            <a:off x="4118476" y="1242275"/>
            <a:ext cx="567600" cy="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>
            <a:stCxn id="117" idx="3"/>
          </p:cNvCxnSpPr>
          <p:nvPr/>
        </p:nvCxnSpPr>
        <p:spPr>
          <a:xfrm flipH="1" rot="10800000">
            <a:off x="2798401" y="3939037"/>
            <a:ext cx="370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 flipH="1">
            <a:off x="5032025" y="2460950"/>
            <a:ext cx="235800" cy="4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>
            <a:stCxn id="115" idx="1"/>
          </p:cNvCxnSpPr>
          <p:nvPr/>
        </p:nvCxnSpPr>
        <p:spPr>
          <a:xfrm flipH="1">
            <a:off x="5708275" y="3095353"/>
            <a:ext cx="807900" cy="1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8"/>
          <p:cNvCxnSpPr>
            <a:stCxn id="116" idx="1"/>
          </p:cNvCxnSpPr>
          <p:nvPr/>
        </p:nvCxnSpPr>
        <p:spPr>
          <a:xfrm flipH="1">
            <a:off x="5424975" y="4348112"/>
            <a:ext cx="341700" cy="1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GAME DAY</a:t>
            </a:r>
            <a:endParaRPr b="1" sz="24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675" y="3142125"/>
            <a:ext cx="3314424" cy="17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9"/>
          <p:cNvCxnSpPr>
            <a:stCxn id="131" idx="1"/>
          </p:cNvCxnSpPr>
          <p:nvPr/>
        </p:nvCxnSpPr>
        <p:spPr>
          <a:xfrm flipH="1">
            <a:off x="5401575" y="4028725"/>
            <a:ext cx="3651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9"/>
          <p:cNvSpPr/>
          <p:nvPr/>
        </p:nvSpPr>
        <p:spPr>
          <a:xfrm>
            <a:off x="7414275" y="3302225"/>
            <a:ext cx="558000" cy="1399500"/>
          </a:xfrm>
          <a:prstGeom prst="rect">
            <a:avLst/>
          </a:prstGeom>
          <a:solidFill>
            <a:srgbClr val="BBC3C8">
              <a:alpha val="1899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763150" y="1391650"/>
            <a:ext cx="3207900" cy="1517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5873250" y="1391650"/>
            <a:ext cx="29877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Different from others, the number of </a:t>
            </a:r>
            <a:r>
              <a:rPr b="1" lang="en" sz="1100"/>
              <a:t>pedestrians</a:t>
            </a:r>
            <a:r>
              <a:rPr lang="en" sz="1100"/>
              <a:t> here </a:t>
            </a:r>
            <a:r>
              <a:rPr b="1" lang="en" sz="1100"/>
              <a:t>increases a lot</a:t>
            </a:r>
            <a:r>
              <a:rPr lang="en" sz="1100"/>
              <a:t> during game time, till the end of the game. And number of </a:t>
            </a:r>
            <a:r>
              <a:rPr b="1" lang="en" sz="1100"/>
              <a:t>cars </a:t>
            </a:r>
            <a:r>
              <a:rPr lang="en" sz="1100"/>
              <a:t>is much </a:t>
            </a:r>
            <a:r>
              <a:rPr b="1" lang="en" sz="1100"/>
              <a:t>less</a:t>
            </a:r>
            <a:r>
              <a:rPr lang="en" sz="1100"/>
              <a:t> than usual.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many people watch game at bars at baltimore avenue, and cars avoid potential traffic here.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GAME DAY</a:t>
            </a:r>
            <a:endParaRPr b="1" sz="24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175" y="873325"/>
            <a:ext cx="4426466" cy="39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75" y="833425"/>
            <a:ext cx="3048224" cy="162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0"/>
          <p:cNvCxnSpPr/>
          <p:nvPr/>
        </p:nvCxnSpPr>
        <p:spPr>
          <a:xfrm flipH="1">
            <a:off x="5087000" y="2460950"/>
            <a:ext cx="8334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0"/>
          <p:cNvSpPr/>
          <p:nvPr/>
        </p:nvSpPr>
        <p:spPr>
          <a:xfrm>
            <a:off x="6077650" y="2751850"/>
            <a:ext cx="2754600" cy="1407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7021150" y="919900"/>
            <a:ext cx="188700" cy="448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195600" y="2846200"/>
            <a:ext cx="2563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Here, pedestrian traffic reaches its peak at 3pm (1200 more than usual).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Reason: There are many game day parking lots around here and there is a major bus stop near here.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GAME DAY</a:t>
            </a:r>
            <a:endParaRPr b="1" sz="24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38" y="873325"/>
            <a:ext cx="4565049" cy="20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0" y="2856400"/>
            <a:ext cx="4473725" cy="2028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1"/>
          <p:cNvCxnSpPr/>
          <p:nvPr/>
        </p:nvCxnSpPr>
        <p:spPr>
          <a:xfrm flipH="1" rot="10800000">
            <a:off x="817700" y="1776975"/>
            <a:ext cx="4096200" cy="7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786250" y="3286500"/>
            <a:ext cx="41043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56" name="Google Shape;156;p21"/>
          <p:cNvSpPr/>
          <p:nvPr/>
        </p:nvSpPr>
        <p:spPr>
          <a:xfrm>
            <a:off x="2256525" y="1069300"/>
            <a:ext cx="440400" cy="67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76" y="1101325"/>
            <a:ext cx="2902051" cy="34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30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CLASS SCHEDULE (MON, WED, FRI)</a:t>
            </a:r>
            <a:endParaRPr b="1" sz="24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338" y="3027200"/>
            <a:ext cx="1671826" cy="1514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2"/>
          <p:cNvSpPr/>
          <p:nvPr/>
        </p:nvSpPr>
        <p:spPr>
          <a:xfrm>
            <a:off x="288750" y="789275"/>
            <a:ext cx="3003000" cy="20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437850" y="753375"/>
            <a:ext cx="27048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5563400" y="818150"/>
            <a:ext cx="2570100" cy="17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5996550" y="803675"/>
            <a:ext cx="2271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50" y="896600"/>
            <a:ext cx="3575650" cy="18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0" y="2796331"/>
            <a:ext cx="3575648" cy="186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6025" y="902025"/>
            <a:ext cx="3505350" cy="18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7">
            <a:alphaModFix/>
          </a:blip>
          <a:srcRect b="0" l="10458" r="0" t="18533"/>
          <a:stretch/>
        </p:blipFill>
        <p:spPr>
          <a:xfrm>
            <a:off x="5506900" y="2968252"/>
            <a:ext cx="3575651" cy="17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